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4" r:id="rId4"/>
    <p:sldId id="286" r:id="rId5"/>
    <p:sldId id="266" r:id="rId6"/>
    <p:sldId id="267" r:id="rId7"/>
    <p:sldId id="287" r:id="rId8"/>
    <p:sldId id="292" r:id="rId9"/>
    <p:sldId id="293" r:id="rId10"/>
    <p:sldId id="295" r:id="rId11"/>
    <p:sldId id="294" r:id="rId12"/>
    <p:sldId id="269" r:id="rId13"/>
    <p:sldId id="259" r:id="rId14"/>
    <p:sldId id="290" r:id="rId15"/>
    <p:sldId id="291" r:id="rId16"/>
    <p:sldId id="281" r:id="rId17"/>
    <p:sldId id="285" r:id="rId18"/>
    <p:sldId id="279" r:id="rId19"/>
    <p:sldId id="280" r:id="rId20"/>
    <p:sldId id="274" r:id="rId21"/>
    <p:sldId id="268" r:id="rId22"/>
    <p:sldId id="275" r:id="rId23"/>
    <p:sldId id="262" r:id="rId24"/>
    <p:sldId id="263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3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sz="4890" b="1">
                <a:solidFill>
                  <a:schemeClr val="accent5">
                    <a:lumMod val="75000"/>
                  </a:schemeClr>
                </a:solidFill>
                <a:sym typeface="+mn-ea"/>
              </a:rPr>
              <a:t>Directed Panspermia Architecture: Mission Dynamics, Interception Physics, and Multi-Layer Bio-Shielding for Interstellar Objects</a:t>
            </a:r>
            <a:endParaRPr lang="en-US" sz="4890" b="1" dirty="0">
              <a:solidFill>
                <a:schemeClr val="accent5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625" y="4207193"/>
            <a:ext cx="9144000" cy="1655762"/>
          </a:xfrm>
        </p:spPr>
        <p:txBody>
          <a:bodyPr>
            <a:normAutofit fontScale="70000"/>
          </a:bodyPr>
          <a:lstStyle/>
          <a:p>
            <a:r>
              <a:rPr sz="4400" b="1">
                <a:sym typeface="+mn-ea"/>
              </a:rPr>
              <a:t>A Technical Study and Mission Analysis Synthesis</a:t>
            </a:r>
            <a:endParaRPr b="1">
              <a:sym typeface="+mn-ea"/>
            </a:endParaRPr>
          </a:p>
          <a:p>
            <a:endParaRPr lang="en-US"/>
          </a:p>
          <a:p>
            <a:r>
              <a:rPr lang="en-US"/>
              <a:t>Dr Dragan Luki</a:t>
            </a:r>
            <a:r>
              <a:rPr lang="sr-Latn-RS"/>
              <a:t>ć</a:t>
            </a:r>
            <a:endParaRPr lang="sr-Latn-RS"/>
          </a:p>
          <a:p>
            <a:r>
              <a:rPr lang="sr-Latn-RS"/>
              <a:t>Institute of Ph</a:t>
            </a:r>
            <a:r>
              <a:rPr lang="en-US" altLang="sr-Latn-RS"/>
              <a:t>y</a:t>
            </a:r>
            <a:r>
              <a:rPr lang="sr-Latn-RS"/>
              <a:t>sics</a:t>
            </a:r>
            <a:r>
              <a:rPr lang="en-US" altLang="sr-Latn-RS"/>
              <a:t>,</a:t>
            </a:r>
            <a:r>
              <a:rPr lang="sr-Latn-RS"/>
              <a:t> </a:t>
            </a:r>
            <a:r>
              <a:rPr lang="en-US" altLang="sr-Latn-RS"/>
              <a:t>Zemun</a:t>
            </a:r>
            <a:endParaRPr lang="en-US" altLang="sr-Latn-R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/>
            <a:r>
              <a:rPr lang="en-US" altLang="en-US" b="1">
                <a:solidFill>
                  <a:schemeClr val="accent5">
                    <a:lumMod val="75000"/>
                  </a:schemeClr>
                </a:solidFill>
              </a:rPr>
              <a:t>To the reader.</a:t>
            </a:r>
            <a:endParaRPr lang="en-US" alt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" y="1825625"/>
            <a:ext cx="11474450" cy="4351655"/>
          </a:xfrm>
        </p:spPr>
        <p:txBody>
          <a:bodyPr/>
          <a:p>
            <a:pPr marL="0" indent="0" algn="just">
              <a:buNone/>
            </a:pPr>
            <a:r>
              <a:rPr lang="en-US" sz="4000"/>
              <a:t>All ilustrations in this presentation are formed by AI and do not have any similarity with existing space programs. </a:t>
            </a:r>
            <a:endParaRPr lang="en-US" sz="4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Outline</a:t>
            </a: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4000" b="1"/>
              <a:t>What We Want?</a:t>
            </a:r>
            <a:endParaRPr lang="en-US" sz="4000" b="1"/>
          </a:p>
          <a:p>
            <a:r>
              <a:rPr lang="en-US" sz="4000" b="1"/>
              <a:t>Why embeding in ISO vs sending rockets?</a:t>
            </a:r>
            <a:endParaRPr lang="en-US" sz="4000" b="1"/>
          </a:p>
          <a:p>
            <a:r>
              <a:rPr lang="en-US" sz="4000" b="1"/>
              <a:t>Hypervelocity mitigation</a:t>
            </a:r>
            <a:endParaRPr lang="en-US" sz="4000" b="1"/>
          </a:p>
          <a:p>
            <a:r>
              <a:rPr lang="en-US" sz="4000" b="1"/>
              <a:t>Mission launch and Oberth </a:t>
            </a:r>
            <a:r>
              <a:rPr sz="4000" b="1">
                <a:sym typeface="+mn-ea"/>
              </a:rPr>
              <a:t>maneuver</a:t>
            </a:r>
            <a:r>
              <a:rPr lang="en-US" sz="4000" b="1"/>
              <a:t> </a:t>
            </a:r>
            <a:endParaRPr lang="en-US" sz="4000" b="1"/>
          </a:p>
          <a:p>
            <a:r>
              <a:rPr lang="en-US" sz="4000" b="1"/>
              <a:t>Additional Biological Protection</a:t>
            </a:r>
            <a:endParaRPr lang="en-US" sz="4000" b="1"/>
          </a:p>
          <a:p>
            <a:r>
              <a:rPr sz="4000" b="1">
                <a:sym typeface="+mn-ea"/>
              </a:rPr>
              <a:t>Economic Optimization for Spaceflight</a:t>
            </a:r>
            <a:endParaRPr lang="en-US" sz="4000" b="1"/>
          </a:p>
          <a:p>
            <a:endParaRPr lang="en-US" altLang="en-US" sz="40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Content Placeholder 1" descr="space_radiation_gcr"/>
          <p:cNvPicPr>
            <a:picLocks noChangeAspect="1"/>
          </p:cNvPicPr>
          <p:nvPr>
            <p:ph sz="half" idx="2"/>
          </p:nvPr>
        </p:nvPicPr>
        <p:blipFill>
          <a:blip r:embed="rId1"/>
          <a:srcRect l="1551" t="2210" r="1867" b="-2220"/>
          <a:stretch>
            <a:fillRect/>
          </a:stretch>
        </p:blipFill>
        <p:spPr>
          <a:xfrm>
            <a:off x="867410" y="584200"/>
            <a:ext cx="10612120" cy="600138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Content Placeholder 2" descr="1"/>
          <p:cNvPicPr>
            <a:picLocks noChangeAspect="1"/>
          </p:cNvPicPr>
          <p:nvPr>
            <p:ph idx="1"/>
          </p:nvPr>
        </p:nvPicPr>
        <p:blipFill>
          <a:blip r:embed="rId1"/>
          <a:srcRect l="3237" t="5585" r="2973" b="4907"/>
          <a:stretch>
            <a:fillRect/>
          </a:stretch>
        </p:blipFill>
        <p:spPr>
          <a:xfrm>
            <a:off x="820420" y="557530"/>
            <a:ext cx="10697210" cy="574294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4400" b="1"/>
              <a:t>If we invent new source of energy light enough we can sent our probe with life samples by rockets otherwise ISO are much better.</a:t>
            </a:r>
            <a:endParaRPr lang="en-US" sz="44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" y="365125"/>
            <a:ext cx="10812780" cy="1574165"/>
          </a:xfrm>
        </p:spPr>
        <p:txBody>
          <a:bodyPr>
            <a:normAutofit fontScale="90000"/>
          </a:bodyPr>
          <a:p>
            <a:pPr algn="ctr"/>
            <a:r>
              <a:rPr lang="en-US" sz="5335" b="1">
                <a:solidFill>
                  <a:schemeClr val="accent5">
                    <a:lumMod val="75000"/>
                  </a:schemeClr>
                </a:solidFill>
              </a:rPr>
              <a:t>Probability to capture in outher big planets and recupture to inner rocky planets</a:t>
            </a:r>
            <a:br>
              <a:rPr lang="en-US" sz="5335" b="1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en-US" sz="5335" b="1">
                <a:solidFill>
                  <a:schemeClr val="accent5">
                    <a:lumMod val="75000"/>
                  </a:schemeClr>
                </a:solidFill>
                <a:sym typeface="+mn-ea"/>
              </a:rPr>
              <a:t>Jupiter's Dominance</a:t>
            </a:r>
            <a:endParaRPr lang="en-US" sz="5335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" y="2193925"/>
            <a:ext cx="11186795" cy="4351655"/>
          </a:xfrm>
        </p:spPr>
        <p:txBody>
          <a:bodyPr/>
          <a:p>
            <a:r>
              <a:rPr lang="en-US" sz="3600"/>
              <a:t>Acording to </a:t>
            </a:r>
            <a:r>
              <a:rPr lang="en-US" altLang="en-US" sz="3600"/>
              <a:t> Siraj, Mukherjee, Trac &amp; Loeb (2023, MNRAS)</a:t>
            </a:r>
            <a:endParaRPr lang="en-US" altLang="en-US" sz="3600"/>
          </a:p>
          <a:p>
            <a:endParaRPr lang="en-US" altLang="en-US" sz="3600"/>
          </a:p>
          <a:p>
            <a:pPr marL="0" indent="0" algn="just">
              <a:buNone/>
            </a:pPr>
            <a:r>
              <a:rPr lang="en-US" altLang="en-US" sz="3600">
                <a:sym typeface="+mn-ea"/>
              </a:rPr>
              <a:t>Jupiter </a:t>
            </a:r>
            <a:r>
              <a:rPr lang="en-US" altLang="en-US" sz="4400">
                <a:sym typeface="+mn-ea"/>
              </a:rPr>
              <a:t>10</a:t>
            </a:r>
            <a:r>
              <a:rPr lang="en-US" altLang="en-US" sz="4400" baseline="30000">
                <a:sym typeface="+mn-ea"/>
              </a:rPr>
              <a:t>4</a:t>
            </a:r>
            <a:r>
              <a:rPr lang="en-US" altLang="en-US" sz="3600">
                <a:sym typeface="+mn-ea"/>
              </a:rPr>
              <a:t> times more efficient at capturing interstellar objects than inner planets.</a:t>
            </a:r>
            <a:endParaRPr lang="en-US" altLang="en-US" sz="3600">
              <a:sym typeface="+mn-ea"/>
            </a:endParaRPr>
          </a:p>
          <a:p>
            <a:pPr marL="0" indent="0" algn="just">
              <a:buNone/>
            </a:pPr>
            <a:endParaRPr lang="en-US" altLang="en-US" sz="3600">
              <a:sym typeface="+mn-ea"/>
            </a:endParaRPr>
          </a:p>
          <a:p>
            <a:pPr marL="0" indent="0" algn="just">
              <a:buNone/>
            </a:pPr>
            <a:r>
              <a:rPr lang="en-US" altLang="en-US" sz="3600">
                <a:sym typeface="+mn-ea"/>
              </a:rPr>
              <a:t>Controls over 99% of capture events due to its large mass (10</a:t>
            </a:r>
            <a:r>
              <a:rPr lang="en-US" altLang="en-US" sz="3600" baseline="30000">
                <a:sym typeface="+mn-ea"/>
              </a:rPr>
              <a:t>-3</a:t>
            </a:r>
            <a:r>
              <a:rPr lang="en-US" altLang="en-US" sz="3600">
                <a:sym typeface="+mn-ea"/>
              </a:rPr>
              <a:t> M</a:t>
            </a:r>
            <a:r>
              <a:rPr lang="en-US" altLang="en-US" sz="3600" baseline="-25000">
                <a:sym typeface="+mn-ea"/>
              </a:rPr>
              <a:t>odot</a:t>
            </a:r>
            <a:r>
              <a:rPr lang="en-US" altLang="en-US" sz="3600">
                <a:sym typeface="+mn-ea"/>
              </a:rPr>
              <a:t>) and Hill radius.</a:t>
            </a:r>
            <a:endParaRPr lang="en-US" altLang="en-US"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775" y="1150620"/>
            <a:ext cx="11901805" cy="5962015"/>
          </a:xfrm>
        </p:spPr>
        <p:txBody>
          <a:bodyPr>
            <a:normAutofit/>
          </a:bodyPr>
          <a:p>
            <a:r>
              <a:rPr lang="en-US" altLang="en-US" sz="2800"/>
              <a:t>Primary Capture: The probability that a passing ISO (v</a:t>
            </a:r>
            <a:r>
              <a:rPr lang="en-US" altLang="en-US" sz="2800" baseline="-25000"/>
              <a:t>infty</a:t>
            </a:r>
            <a:r>
              <a:rPr lang="en-US" altLang="en-US" sz="2800"/>
              <a:t> ≈ 20-30 km/s) is captured into an elliptical orbit is P</a:t>
            </a:r>
            <a:r>
              <a:rPr lang="en-US" altLang="en-US" sz="2800" baseline="-25000"/>
              <a:t>capture</a:t>
            </a:r>
            <a:r>
              <a:rPr lang="en-US" altLang="en-US" sz="2800"/>
              <a:t> ≈ 10</a:t>
            </a:r>
            <a:r>
              <a:rPr lang="en-US" altLang="en-US" sz="2800" baseline="30000"/>
              <a:t>-4</a:t>
            </a:r>
            <a:r>
              <a:rPr lang="en-US" altLang="en-US" sz="2800"/>
              <a:t>  to  10</a:t>
            </a:r>
            <a:r>
              <a:rPr lang="en-US" altLang="en-US" sz="2800" baseline="30000"/>
              <a:t>-3</a:t>
            </a:r>
            <a:r>
              <a:rPr lang="en-US" altLang="en-US" sz="2800"/>
              <a:t> (aphelion Q approx 5.2 AU).</a:t>
            </a:r>
            <a:br>
              <a:rPr lang="en-US" altLang="en-US" sz="2800"/>
            </a:br>
            <a:br>
              <a:rPr lang="en-US" altLang="en-US" sz="2800"/>
            </a:br>
            <a:r>
              <a:rPr lang="en-US" altLang="en-US" sz="2800"/>
              <a:t>Transport to Inner System: Crossing Earth's Orbit: Total combined probability is P</a:t>
            </a:r>
            <a:r>
              <a:rPr lang="en-US" altLang="en-US" sz="2800" baseline="-25000"/>
              <a:t>crossing </a:t>
            </a:r>
            <a:r>
              <a:rPr lang="en-US" altLang="en-US" sz="2800">
                <a:sym typeface="+mn-ea"/>
              </a:rPr>
              <a:t>≈</a:t>
            </a:r>
            <a:r>
              <a:rPr lang="en-US" altLang="en-US" sz="2800"/>
              <a:t> 7*10</a:t>
            </a:r>
            <a:r>
              <a:rPr lang="en-US" altLang="en-US" sz="2800" baseline="30000"/>
              <a:t>-5</a:t>
            </a:r>
            <a:r>
              <a:rPr lang="en-US" altLang="en-US" sz="2800"/>
              <a:t> (about 1 in 15,000 incoming ISOs).</a:t>
            </a:r>
            <a:br>
              <a:rPr lang="en-US" altLang="en-US" sz="2800"/>
            </a:br>
            <a:br>
              <a:rPr lang="en-US" altLang="en-US" sz="2800"/>
            </a:br>
            <a:r>
              <a:rPr lang="en-US" altLang="en-US" sz="2800"/>
              <a:t>Direct Collision with Earth: Total combined probability is P</a:t>
            </a:r>
            <a:r>
              <a:rPr lang="en-US" altLang="en-US" sz="2800" baseline="-25000"/>
              <a:t>collision</a:t>
            </a:r>
            <a:r>
              <a:rPr lang="en-US" altLang="en-US" sz="2800"/>
              <a:t> ≈ 10</a:t>
            </a:r>
            <a:r>
              <a:rPr lang="en-US" altLang="en-US" sz="2800" baseline="30000"/>
              <a:t>-8</a:t>
            </a:r>
            <a:r>
              <a:rPr lang="en-US" altLang="en-US" sz="2800"/>
              <a:t>  to 10</a:t>
            </a:r>
            <a:r>
              <a:rPr lang="en-US" altLang="en-US" sz="2800" baseline="30000"/>
              <a:t>-7</a:t>
            </a:r>
            <a:r>
              <a:rPr lang="en-US" altLang="en-US" sz="2800"/>
              <a:t> . </a:t>
            </a:r>
            <a:br>
              <a:rPr lang="en-US" altLang="en-US" sz="2800"/>
            </a:br>
            <a:br>
              <a:rPr lang="en-US" altLang="en-US" sz="2800"/>
            </a:br>
            <a:r>
              <a:rPr lang="en-US" altLang="en-US" sz="2800"/>
              <a:t>Relaxation to Stable Orbit: Less than 1%  of captured bodies successfully transition to a stable inner orbit without being ejected.</a:t>
            </a:r>
            <a:endParaRPr lang="en-US" altLang="en-US" sz="2800"/>
          </a:p>
        </p:txBody>
      </p:sp>
      <p:sp>
        <p:nvSpPr>
          <p:cNvPr id="5" name="Text Box 4"/>
          <p:cNvSpPr txBox="1"/>
          <p:nvPr/>
        </p:nvSpPr>
        <p:spPr>
          <a:xfrm>
            <a:off x="838200" y="148590"/>
            <a:ext cx="105156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 sz="4000" b="1">
                <a:solidFill>
                  <a:schemeClr val="accent5">
                    <a:lumMod val="75000"/>
                  </a:schemeClr>
                </a:solidFill>
                <a:sym typeface="+mn-ea"/>
              </a:rPr>
              <a:t>Jupiter's Role &amp; The Two-Stage ISO Capture Process Jupiter's Dominance</a:t>
            </a:r>
            <a:endParaRPr lang="en-US" altLang="en-US" sz="4000" b="1">
              <a:solidFill>
                <a:schemeClr val="accent5">
                  <a:lumMod val="7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/>
              <a:t>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Chances are small but</a:t>
            </a: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5625"/>
            <a:ext cx="10439400" cy="4351655"/>
          </a:xfrm>
        </p:spPr>
        <p:txBody>
          <a:bodyPr>
            <a:normAutofit lnSpcReduction="10000"/>
          </a:bodyPr>
          <a:p>
            <a:pPr marL="0" indent="0" algn="just">
              <a:buNone/>
            </a:pPr>
            <a:r>
              <a:rPr lang="en-US" altLang="en-US" sz="4000"/>
              <a:t>By extending an object's residence time in the Stelar System to about one hundred thousand years (allowing thousands of passages through the inner system), Jupiter-like-mediated capture increases the chance of an impact or close encounter with inner rocky planet by 100 to 1,000 times compared to a direct hit by an undirected object from interstellar space.</a:t>
            </a:r>
            <a:endParaRPr lang="en-US" altLang="en-US"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b="1">
                <a:solidFill>
                  <a:schemeClr val="accent5">
                    <a:lumMod val="75000"/>
                  </a:schemeClr>
                </a:solidFill>
                <a:sym typeface="+mn-ea"/>
              </a:rPr>
              <a:t>The First Mission: Interstellar Delivery</a:t>
            </a:r>
            <a:endParaRPr lang="en-US" altLang="en-US" b="1">
              <a:solidFill>
                <a:schemeClr val="accent5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580" y="1825625"/>
            <a:ext cx="6861175" cy="4351655"/>
          </a:xfrm>
        </p:spPr>
        <p:txBody>
          <a:bodyPr>
            <a:normAutofit lnSpcReduction="20000"/>
          </a:bodyPr>
          <a:p>
            <a:pPr marL="0" indent="0" algn="just">
              <a:buNone/>
            </a:pPr>
            <a:r>
              <a:rPr lang="en-US" altLang="en-US" sz="3200"/>
              <a:t>The Central Challenge </a:t>
            </a:r>
            <a:endParaRPr lang="en-US" altLang="en-US" sz="3200"/>
          </a:p>
          <a:p>
            <a:pPr marL="0" indent="0" algn="just">
              <a:buNone/>
            </a:pPr>
            <a:r>
              <a:rPr lang="en-US" altLang="en-US" sz="3200"/>
              <a:t>- delivering dormant biological cargo into asteroid subsurface; surviving hypervelocity impact</a:t>
            </a:r>
            <a:endParaRPr lang="en-US" altLang="en-US" sz="3200"/>
          </a:p>
          <a:p>
            <a:pPr marL="0" indent="0" algn="just">
              <a:buNone/>
            </a:pPr>
            <a:endParaRPr lang="en-US" altLang="en-US" sz="3200"/>
          </a:p>
          <a:p>
            <a:pPr marL="0" indent="0" algn="just">
              <a:buNone/>
            </a:pPr>
            <a:r>
              <a:rPr lang="en-US" altLang="en-US" sz="3200"/>
              <a:t>The Fundamental Conflict </a:t>
            </a:r>
            <a:endParaRPr lang="en-US" altLang="en-US" sz="3200"/>
          </a:p>
          <a:p>
            <a:pPr marL="0" indent="0" algn="just">
              <a:buNone/>
            </a:pPr>
            <a:r>
              <a:rPr lang="en-US" altLang="en-US" sz="3200"/>
              <a:t>- heat/pressure exceed biological limits; solution via solar Oberth maneuver, sacrificial multi-layer impactor, subsurface placement</a:t>
            </a:r>
            <a:endParaRPr lang="en-US" altLang="en-US" sz="3200"/>
          </a:p>
        </p:txBody>
      </p:sp>
      <p:pic>
        <p:nvPicPr>
          <p:cNvPr id="5" name="Content Placeholder 4" descr="Picture2"/>
          <p:cNvPicPr>
            <a:picLocks noChangeAspect="1"/>
          </p:cNvPicPr>
          <p:nvPr>
            <p:ph sz="half" idx="2"/>
          </p:nvPr>
        </p:nvPicPr>
        <p:blipFill>
          <a:blip r:embed="rId1"/>
          <a:srcRect t="3061" b="3061"/>
          <a:stretch>
            <a:fillRect/>
          </a:stretch>
        </p:blipFill>
        <p:spPr>
          <a:xfrm>
            <a:off x="7171055" y="1691005"/>
            <a:ext cx="4852035" cy="455485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Content Placeholder 1" descr="hypervelocity_impact_physics"/>
          <p:cNvPicPr>
            <a:picLocks noChangeAspect="1"/>
          </p:cNvPicPr>
          <p:nvPr>
            <p:ph sz="half" idx="2"/>
          </p:nvPr>
        </p:nvPicPr>
        <p:blipFill>
          <a:blip r:embed="rId1"/>
          <a:srcRect l="-3384" t="2715" r="-455" b="-148"/>
          <a:stretch>
            <a:fillRect/>
          </a:stretch>
        </p:blipFill>
        <p:spPr>
          <a:xfrm>
            <a:off x="697865" y="402590"/>
            <a:ext cx="10635615" cy="605345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Content Placeholder 2" descr="8"/>
          <p:cNvPicPr>
            <a:picLocks noChangeAspect="1"/>
          </p:cNvPicPr>
          <p:nvPr>
            <p:ph idx="1"/>
          </p:nvPr>
        </p:nvPicPr>
        <p:blipFill>
          <a:blip r:embed="rId1"/>
          <a:srcRect l="3342" t="5169" r="2839" b="6233"/>
          <a:stretch>
            <a:fillRect/>
          </a:stretch>
        </p:blipFill>
        <p:spPr>
          <a:xfrm>
            <a:off x="817245" y="472440"/>
            <a:ext cx="10831195" cy="57543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b="1">
                <a:solidFill>
                  <a:schemeClr val="accent5">
                    <a:lumMod val="75000"/>
                  </a:schemeClr>
                </a:solidFill>
                <a:latin typeface="Calibri" panose="020F0502020204030204"/>
                <a:sym typeface="+mn-ea"/>
              </a:rPr>
              <a:t>Detection Horizons and Target Statistics</a:t>
            </a:r>
            <a:endParaRPr lang="en-US" b="1">
              <a:solidFill>
                <a:schemeClr val="accent5">
                  <a:lumMod val="75000"/>
                </a:schemeClr>
              </a:solidFill>
              <a:latin typeface="Calibri" panose="020F0502020204030204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510" y="1215390"/>
            <a:ext cx="10699750" cy="2304415"/>
          </a:xfrm>
        </p:spPr>
        <p:txBody>
          <a:bodyPr>
            <a:normAutofit lnSpcReduction="20000"/>
          </a:bodyPr>
          <a:p>
            <a:pPr algn="ctr"/>
            <a:endParaRPr sz="3200">
              <a:solidFill>
                <a:srgbClr val="5A6B7B"/>
              </a:solidFill>
              <a:latin typeface="Calibri" panose="020F0502020204030204"/>
              <a:sym typeface="+mn-ea"/>
            </a:endParaRPr>
          </a:p>
          <a:p>
            <a:pPr marL="0" indent="0" algn="ctr">
              <a:buNone/>
            </a:pPr>
            <a:r>
              <a:rPr sz="320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+mn-ea"/>
              </a:rPr>
              <a:t>The choice of target dictates the mission’s timeline,</a:t>
            </a:r>
            <a:r>
              <a:rPr lang="en-US" sz="320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+mn-ea"/>
              </a:rPr>
              <a:t> </a:t>
            </a:r>
            <a:r>
              <a:rPr sz="320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sym typeface="+mn-ea"/>
              </a:rPr>
              <a:t>hardware requirements, and overall complexity. The following data is based on survey statistics from facilities like the Vera C. Rubin Observatory.</a:t>
            </a:r>
            <a:endParaRPr sz="3200" b="0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  <a:p>
            <a:pPr algn="ctr"/>
            <a:endParaRPr lang="en-US" sz="3200" b="0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713740" y="3519805"/>
            <a:ext cx="10975340" cy="13836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2800" b="0" i="0">
                <a:solidFill>
                  <a:schemeClr val="tx1"/>
                </a:solidFill>
                <a:latin typeface="Calibri" panose="020F0502020204030204" charset="0"/>
                <a:ea typeface="Fraunces"/>
                <a:cs typeface="Calibri" panose="020F0502020204030204" charset="0"/>
              </a:rPr>
              <a:t>3</a:t>
            </a:r>
            <a:r>
              <a:rPr lang="en-US" sz="2800" b="0" i="0">
                <a:solidFill>
                  <a:schemeClr val="tx1"/>
                </a:solidFill>
                <a:latin typeface="Calibri" panose="020F0502020204030204" charset="0"/>
                <a:ea typeface="Fraunces"/>
                <a:cs typeface="Calibri" panose="020F0502020204030204" charset="0"/>
              </a:rPr>
              <a:t> </a:t>
            </a:r>
            <a:r>
              <a:rPr sz="2800" b="0" i="0">
                <a:solidFill>
                  <a:schemeClr val="tx1"/>
                </a:solidFill>
                <a:latin typeface="Calibri" panose="020F0502020204030204" charset="0"/>
                <a:ea typeface="Manrope"/>
                <a:cs typeface="Calibri" panose="020F0502020204030204" charset="0"/>
              </a:rPr>
              <a:t>confirmed detections to date — ʻOumuamua, Borisov, 3I/ATLAS.</a:t>
            </a:r>
            <a:endParaRPr sz="2800" b="0" i="0">
              <a:solidFill>
                <a:schemeClr val="tx1"/>
              </a:solidFill>
              <a:latin typeface="Calibri" panose="020F0502020204030204" charset="0"/>
              <a:ea typeface="Manrope"/>
              <a:cs typeface="Calibri" panose="020F0502020204030204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sz="2800" b="0" i="0">
              <a:solidFill>
                <a:schemeClr val="tx1"/>
              </a:solidFill>
              <a:latin typeface="Calibri" panose="020F0502020204030204" charset="0"/>
              <a:ea typeface="JetBrains Mono"/>
              <a:cs typeface="Calibri" panose="020F0502020204030204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2800" b="0" i="0">
                <a:solidFill>
                  <a:schemeClr val="tx1"/>
                </a:solidFill>
                <a:latin typeface="Calibri" panose="020F0502020204030204" charset="0"/>
                <a:ea typeface="Manrope"/>
                <a:cs typeface="Calibri" panose="020F0502020204030204" charset="0"/>
              </a:rPr>
              <a:t>Vera C. Rubin </a:t>
            </a:r>
            <a:r>
              <a:rPr lang="en-US" sz="2800" b="0" i="0">
                <a:solidFill>
                  <a:schemeClr val="tx1"/>
                </a:solidFill>
                <a:latin typeface="Calibri" panose="020F0502020204030204" charset="0"/>
                <a:ea typeface="Manrope"/>
                <a:cs typeface="Calibri" panose="020F0502020204030204" charset="0"/>
              </a:rPr>
              <a:t>survey </a:t>
            </a:r>
            <a:r>
              <a:rPr sz="2800" b="0" i="0">
                <a:solidFill>
                  <a:schemeClr val="tx1"/>
                </a:solidFill>
                <a:latin typeface="Calibri" panose="020F0502020204030204" charset="0"/>
                <a:ea typeface="Manrope"/>
                <a:cs typeface="Calibri" panose="020F0502020204030204" charset="0"/>
              </a:rPr>
              <a:t>is projected to discover several new ISOs each year.</a:t>
            </a:r>
            <a:endParaRPr sz="2800" b="0" i="0">
              <a:solidFill>
                <a:schemeClr val="tx1"/>
              </a:solidFill>
              <a:latin typeface="Calibri" panose="020F0502020204030204" charset="0"/>
              <a:ea typeface="Manrope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0" y="0"/>
          <a:ext cx="12191365" cy="6885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605"/>
                <a:gridCol w="2517775"/>
                <a:gridCol w="3007360"/>
                <a:gridCol w="2654300"/>
                <a:gridCol w="2727325"/>
              </a:tblGrid>
              <a:tr h="123317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sz="18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E56A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altLang="en-US" sz="32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ʻOumuamua</a:t>
                      </a:r>
                      <a:endParaRPr lang="en-US" altLang="en-US" sz="32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altLang="en-US" sz="32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Class</a:t>
                      </a:r>
                      <a:endParaRPr lang="en-US" altLang="en-US" sz="32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B2B4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2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Borisov-Class</a:t>
                      </a:r>
                      <a:endParaRPr sz="32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B2B4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2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ATLAS-Class</a:t>
                      </a:r>
                      <a:endParaRPr sz="32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B2B4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2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Giant Carriers</a:t>
                      </a:r>
                      <a:endParaRPr sz="32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B2B41"/>
                    </a:solidFill>
                  </a:tcPr>
                </a:tc>
              </a:tr>
              <a:tr h="99822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Avg Diameter</a:t>
                      </a:r>
                      <a:endParaRPr sz="16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E56A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~100 m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~500 m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~1 km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~5 km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105600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Detection Distance</a:t>
                      </a:r>
                      <a:endParaRPr sz="16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E56A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3.0 au 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(Asteroid Belt)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15.0 au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(Uranus Orbit)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30.3 au (Neptune Orbit)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136.6 au 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(Kuiper Belt)</a:t>
                      </a:r>
                      <a:endParaRPr sz="28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</a:tr>
              <a:tr h="71818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Reaction Window</a:t>
                      </a:r>
                      <a:endParaRPr sz="16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E56A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6–9 Months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2–3 Years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Multi-year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3600" b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libri" panose="020F0502020204030204"/>
                        </a:rPr>
                        <a:t>Decades</a:t>
                      </a:r>
                      <a:endParaRPr sz="3600" b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288036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Interception Mechanics</a:t>
                      </a:r>
                      <a:endParaRPr sz="1600" b="1">
                        <a:solidFill>
                          <a:srgbClr val="FFFFFF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1E56A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Requires prepositioned parking orbit (Sun-Earth L2)</a:t>
                      </a:r>
                      <a:r>
                        <a:rPr lang="en-US"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 </a:t>
                      </a:r>
                      <a:r>
                        <a:rPr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(</a:t>
                      </a:r>
                      <a:r>
                        <a:rPr lang="en-US"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2</a:t>
                      </a:r>
                      <a:r>
                        <a:rPr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0 km s⁻¹)</a:t>
                      </a:r>
                      <a:endParaRPr sz="2800" b="0">
                        <a:solidFill>
                          <a:srgbClr val="111111"/>
                        </a:solidFill>
                        <a:latin typeface="Calibri" panose="020F0502020204030204"/>
                      </a:endParaRPr>
                    </a:p>
                    <a:p>
                      <a:pPr algn="l">
                        <a:lnSpc>
                          <a:spcPct val="110000"/>
                        </a:lnSpc>
                      </a:pPr>
                      <a:endParaRPr lang="en-US" sz="2800" b="0">
                        <a:solidFill>
                          <a:srgbClr val="111111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Enables direct Earth launch and hardware assembly</a:t>
                      </a:r>
                      <a:r>
                        <a:rPr lang="en-US"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 </a:t>
                      </a:r>
                      <a:r>
                        <a:rPr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(</a:t>
                      </a:r>
                      <a:r>
                        <a:rPr lang="en-US"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3</a:t>
                      </a:r>
                      <a:r>
                        <a:rPr sz="2400">
                          <a:solidFill>
                            <a:srgbClr val="111111"/>
                          </a:solidFill>
                          <a:latin typeface="Calibri" panose="020F0502020204030204"/>
                          <a:sym typeface="+mn-ea"/>
                        </a:rPr>
                        <a:t>0 km s⁻¹)</a:t>
                      </a:r>
                      <a:endParaRPr sz="2800" b="0">
                        <a:solidFill>
                          <a:srgbClr val="111111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Ample launch window</a:t>
                      </a:r>
                      <a:r>
                        <a:rPr lang="en-US"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, </a:t>
                      </a: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extr</a:t>
                      </a:r>
                      <a:r>
                        <a:rPr lang="en-US"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.</a:t>
                      </a: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 high entry speeds </a:t>
                      </a:r>
                      <a:r>
                        <a:rPr sz="24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(60 km s⁻¹)</a:t>
                      </a:r>
                      <a:endParaRPr sz="2400" b="0">
                        <a:solidFill>
                          <a:srgbClr val="111111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sz="2800" b="0">
                          <a:solidFill>
                            <a:srgbClr val="111111"/>
                          </a:solidFill>
                          <a:latin typeface="Calibri" panose="020F0502020204030204"/>
                        </a:rPr>
                        <a:t>Extremely rare objects, maximum preparation time.</a:t>
                      </a:r>
                      <a:endParaRPr sz="2800" b="0">
                        <a:solidFill>
                          <a:srgbClr val="111111"/>
                        </a:solidFill>
                        <a:latin typeface="Calibri" panose="020F0502020204030204"/>
                      </a:endParaRPr>
                    </a:p>
                  </a:txBody>
                  <a:tcPr marL="109728" marR="109728" marT="54864" marB="54864" anchor="ctr"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01a09051-5825-797f-bb5c-d38b4104bb9f"/>
          <p:cNvPicPr>
            <a:picLocks noChangeAspect="1"/>
          </p:cNvPicPr>
          <p:nvPr/>
        </p:nvPicPr>
        <p:blipFill>
          <a:blip r:embed="rId1"/>
          <a:srcRect l="3865" t="5222" r="3625" b="4963"/>
          <a:stretch>
            <a:fillRect/>
          </a:stretch>
        </p:blipFill>
        <p:spPr>
          <a:xfrm>
            <a:off x="664210" y="463550"/>
            <a:ext cx="11085830" cy="60540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Content Placeholder 9" descr="solar_oberth_intercept (3)_edited"/>
          <p:cNvPicPr>
            <a:picLocks noChangeAspect="1"/>
          </p:cNvPicPr>
          <p:nvPr>
            <p:ph idx="1"/>
          </p:nvPr>
        </p:nvPicPr>
        <p:blipFill>
          <a:blip r:embed="rId1"/>
          <a:srcRect l="4054" t="7132" r="7798" b="9007"/>
          <a:stretch>
            <a:fillRect/>
          </a:stretch>
        </p:blipFill>
        <p:spPr>
          <a:xfrm>
            <a:off x="374015" y="309880"/>
            <a:ext cx="11473180" cy="622744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01a09056-5324-7a62-87b8-14f2095a89c1"/>
          <p:cNvPicPr>
            <a:picLocks noChangeAspect="1"/>
          </p:cNvPicPr>
          <p:nvPr/>
        </p:nvPicPr>
        <p:blipFill>
          <a:blip r:embed="rId1"/>
          <a:srcRect l="3901" t="5370" r="3865" b="7222"/>
          <a:stretch>
            <a:fillRect/>
          </a:stretch>
        </p:blipFill>
        <p:spPr>
          <a:xfrm>
            <a:off x="475615" y="368300"/>
            <a:ext cx="11245215" cy="5994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hydro_penetration_physics (1)"/>
          <p:cNvPicPr>
            <a:picLocks noChangeAspect="1"/>
          </p:cNvPicPr>
          <p:nvPr/>
        </p:nvPicPr>
        <p:blipFill>
          <a:blip r:embed="rId1"/>
          <a:srcRect l="2452" t="3815" r="2601" b="4250"/>
          <a:stretch>
            <a:fillRect/>
          </a:stretch>
        </p:blipFill>
        <p:spPr>
          <a:xfrm>
            <a:off x="605155" y="261620"/>
            <a:ext cx="10964545" cy="63049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01a09051-8c0a-75ef-8ea8-8c6d110bd9fe"/>
          <p:cNvPicPr>
            <a:picLocks noChangeAspect="1"/>
          </p:cNvPicPr>
          <p:nvPr>
            <p:ph idx="1"/>
          </p:nvPr>
        </p:nvPicPr>
        <p:blipFill>
          <a:blip r:embed="rId1"/>
          <a:srcRect l="4673" t="8084" r="2751" b="7461"/>
          <a:stretch>
            <a:fillRect/>
          </a:stretch>
        </p:blipFill>
        <p:spPr>
          <a:xfrm>
            <a:off x="572770" y="303530"/>
            <a:ext cx="11109325" cy="628269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995"/>
            <a:ext cx="10515600" cy="1325563"/>
          </a:xfrm>
        </p:spPr>
        <p:txBody>
          <a:bodyPr/>
          <a:p>
            <a:r>
              <a:rPr b="1">
                <a:sym typeface="+mn-ea"/>
              </a:rPr>
              <a:t>Optimal Multi-Layer Shielding Architecture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597535" y="1250950"/>
            <a:ext cx="10997565" cy="5267325"/>
          </a:xfrm>
          <a:prstGeom prst="rect">
            <a:avLst/>
          </a:prstGeom>
        </p:spPr>
        <p:txBody>
          <a:bodyPr>
            <a:noAutofit/>
          </a:bodyPr>
          <a:p>
            <a:r>
              <a:rPr sz="2400"/>
              <a:t>To maximize genomic preservation over millennia</a:t>
            </a:r>
            <a:r>
              <a:rPr lang="en-US" sz="2400"/>
              <a:t>  </a:t>
            </a:r>
            <a:r>
              <a:rPr lang="en-US" sz="3600"/>
              <a:t>&gt;</a:t>
            </a:r>
            <a:r>
              <a:rPr sz="2400"/>
              <a:t> </a:t>
            </a:r>
            <a:r>
              <a:rPr lang="en-US" sz="2400"/>
              <a:t> </a:t>
            </a:r>
            <a:r>
              <a:rPr sz="2400"/>
              <a:t>an optimized multi-layer </a:t>
            </a:r>
            <a:endParaRPr sz="2400"/>
          </a:p>
          <a:p>
            <a:r>
              <a:rPr sz="2400"/>
              <a:t>vault integrates the native material of the ISO with specialized synthetic layers.</a:t>
            </a:r>
            <a:endParaRPr sz="2400"/>
          </a:p>
          <a:p>
            <a:endParaRPr sz="2400"/>
          </a:p>
          <a:p>
            <a:pPr>
              <a:spcAft>
                <a:spcPct val="0"/>
              </a:spcAft>
            </a:pPr>
            <a:r>
              <a:rPr sz="2400" b="1"/>
              <a:t>Outer Layer (2-3 m Native Regolith)</a:t>
            </a:r>
            <a:endParaRPr sz="2400" b="1"/>
          </a:p>
          <a:p>
            <a:r>
              <a:rPr sz="2400"/>
              <a:t>Utilizes the ISO's own natural mass to absorb the bulk of primary cosmic ray energy.</a:t>
            </a:r>
            <a:endParaRPr sz="2400"/>
          </a:p>
          <a:p>
            <a:pPr>
              <a:spcAft>
                <a:spcPct val="0"/>
              </a:spcAft>
            </a:pPr>
            <a:endParaRPr sz="2400" b="1"/>
          </a:p>
          <a:p>
            <a:pPr>
              <a:spcAft>
                <a:spcPct val="0"/>
              </a:spcAft>
            </a:pPr>
            <a:r>
              <a:rPr sz="2400" b="1"/>
              <a:t>Middle Layer (20-30 cm H-BNNT / UHMWPE)</a:t>
            </a:r>
            <a:endParaRPr sz="2400" b="1"/>
          </a:p>
          <a:p>
            <a:r>
              <a:rPr sz="2400"/>
              <a:t>A synthetic layer with high hydrogen density to slow protons and Boron-10 to </a:t>
            </a:r>
            <a:endParaRPr sz="2400"/>
          </a:p>
          <a:p>
            <a:r>
              <a:rPr sz="2400"/>
              <a:t>capture secondary neutrons.</a:t>
            </a:r>
            <a:endParaRPr sz="2400"/>
          </a:p>
          <a:p>
            <a:pPr>
              <a:spcAft>
                <a:spcPct val="0"/>
              </a:spcAft>
            </a:pPr>
            <a:endParaRPr sz="2400" b="1"/>
          </a:p>
          <a:p>
            <a:pPr>
              <a:spcAft>
                <a:spcPct val="0"/>
              </a:spcAft>
            </a:pPr>
            <a:r>
              <a:rPr sz="2400" b="1"/>
              <a:t>Inner Core (Synthetic Silica Encapsulation)</a:t>
            </a:r>
            <a:endParaRPr sz="2400" b="1"/>
          </a:p>
          <a:p>
            <a:r>
              <a:rPr lang="en-US" sz="2400"/>
              <a:t>D</a:t>
            </a:r>
            <a:r>
              <a:rPr sz="2400"/>
              <a:t>ehydrated DNA is encapsulated in nanometer-thin synthetic silica spheres to eliminate chemical decay, ensuring long-term stability.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Content Placeholder 6" descr="01a09051-567f-7e66-b391-79212fda4f1b"/>
          <p:cNvPicPr>
            <a:picLocks noChangeAspect="1"/>
          </p:cNvPicPr>
          <p:nvPr>
            <p:ph idx="1"/>
          </p:nvPr>
        </p:nvPicPr>
        <p:blipFill>
          <a:blip r:embed="rId1"/>
          <a:srcRect l="4022" t="8582" r="3456" b="9171"/>
          <a:stretch>
            <a:fillRect/>
          </a:stretch>
        </p:blipFill>
        <p:spPr>
          <a:xfrm>
            <a:off x="544195" y="212725"/>
            <a:ext cx="11101070" cy="639254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0345"/>
            <a:ext cx="10515600" cy="1325563"/>
          </a:xfrm>
        </p:spPr>
        <p:txBody>
          <a:bodyPr/>
          <a:p>
            <a:pPr algn="ctr"/>
            <a:r>
              <a:rPr b="1">
                <a:solidFill>
                  <a:schemeClr val="accent4">
                    <a:lumMod val="50000"/>
                  </a:schemeClr>
                </a:solidFill>
                <a:sym typeface="+mn-ea"/>
              </a:rPr>
              <a:t>Economic Optimization for Spaceflight</a:t>
            </a:r>
            <a:endParaRPr lang="en-US" b="1">
              <a:solidFill>
                <a:schemeClr val="accent4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08000" y="1546225"/>
            <a:ext cx="11311890" cy="324993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spcAft>
                <a:spcPct val="0"/>
              </a:spcAft>
            </a:pPr>
            <a:r>
              <a:rPr sz="2800" b="1"/>
              <a:t>The Challenge: Cost</a:t>
            </a:r>
            <a:endParaRPr sz="2800" b="1"/>
          </a:p>
          <a:p>
            <a:pPr algn="just"/>
            <a:r>
              <a:rPr sz="3200"/>
              <a:t>Pure Boron Nitride Nanotube (BNNT) powder, an ideal </a:t>
            </a:r>
            <a:endParaRPr sz="3200"/>
          </a:p>
          <a:p>
            <a:pPr algn="just"/>
            <a:r>
              <a:rPr sz="3200"/>
              <a:t>shielding material, costing $1,000–$3,500 per gram. </a:t>
            </a:r>
            <a:endParaRPr sz="3200"/>
          </a:p>
          <a:p>
            <a:pPr algn="just"/>
            <a:r>
              <a:rPr sz="3200"/>
              <a:t>A solid 20 cm shield would cost millions for raw materials alone.</a:t>
            </a:r>
            <a:endParaRPr sz="3200"/>
          </a:p>
          <a:p>
            <a:pPr algn="just"/>
            <a:endParaRPr sz="3200"/>
          </a:p>
          <a:p>
            <a:r>
              <a:rPr sz="2800" b="1"/>
              <a:t>The Solution: Hybrid Design</a:t>
            </a:r>
            <a:endParaRPr sz="2800" b="1"/>
          </a:p>
          <a:p>
            <a:pPr algn="just"/>
            <a:r>
              <a:rPr lang="en-US" sz="3200"/>
              <a:t>A</a:t>
            </a:r>
            <a:r>
              <a:rPr sz="3200"/>
              <a:t> thick outer shell of inexpensive Ultra-High-Molecular-Weight Polyethylene (UHMWPE) paired with a thin 2 cm inner lining of </a:t>
            </a:r>
            <a:endParaRPr sz="3200"/>
          </a:p>
          <a:p>
            <a:pPr algn="just"/>
            <a:r>
              <a:rPr sz="3200"/>
              <a:t>H-BNNT. This reduces BNNT requirements to less than 200g, bringing the cost down to a more feasible $50,000–$200,000.</a:t>
            </a:r>
            <a:endParaRPr sz="3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88265" y="257175"/>
            <a:ext cx="11998960" cy="5854700"/>
          </a:xfrm>
          <a:prstGeom prst="rect">
            <a:avLst/>
          </a:prstGeom>
        </p:spPr>
        <p:txBody>
          <a:bodyPr>
            <a:noAutofit/>
          </a:bodyPr>
          <a:p>
            <a:pPr algn="ctr">
              <a:spcAft>
                <a:spcPct val="0"/>
              </a:spcAft>
            </a:pPr>
            <a:r>
              <a:rPr sz="3600" b="1">
                <a:solidFill>
                  <a:schemeClr val="accent5">
                    <a:lumMod val="75000"/>
                  </a:schemeClr>
                </a:solidFill>
              </a:rPr>
              <a:t>Conclusion: A Viable Path for Directed Panspermia</a:t>
            </a:r>
            <a:endParaRPr sz="3600" b="1">
              <a:solidFill>
                <a:schemeClr val="accent5">
                  <a:lumMod val="75000"/>
                </a:schemeClr>
              </a:solidFill>
            </a:endParaRPr>
          </a:p>
          <a:p>
            <a:endParaRPr sz="1600"/>
          </a:p>
          <a:p>
            <a:endParaRPr sz="1600"/>
          </a:p>
          <a:p>
            <a:pPr algn="ctr">
              <a:buFont typeface="Arial" panose="020B0604020202020204"/>
              <a:buChar char="•"/>
            </a:pPr>
            <a:r>
              <a:rPr sz="3600"/>
              <a:t>A Solar Oberth maneuver enables a controlled, </a:t>
            </a:r>
            <a:endParaRPr sz="3600"/>
          </a:p>
          <a:p>
            <a:pPr indent="0" algn="ctr">
              <a:buFont typeface="Arial" panose="020B0604020202020204"/>
              <a:buNone/>
            </a:pPr>
            <a:r>
              <a:rPr sz="3600"/>
              <a:t>low-velocity penetration (Δv ≤ 5 km/s).</a:t>
            </a:r>
            <a:endParaRPr sz="3600"/>
          </a:p>
          <a:p>
            <a:pPr indent="0" algn="ctr">
              <a:buFont typeface="Arial" panose="020B0604020202020204"/>
              <a:buNone/>
            </a:pPr>
            <a:endParaRPr sz="1000"/>
          </a:p>
          <a:p>
            <a:pPr algn="ctr">
              <a:buFont typeface="Arial" panose="020B0604020202020204"/>
              <a:buChar char="•"/>
            </a:pPr>
            <a:r>
              <a:rPr sz="3600"/>
              <a:t>A progressive, sacrificial penetrator absorbs </a:t>
            </a:r>
            <a:endParaRPr sz="3600"/>
          </a:p>
          <a:p>
            <a:pPr indent="0" algn="ctr">
              <a:buFont typeface="Arial" panose="020B0604020202020204"/>
              <a:buNone/>
            </a:pPr>
            <a:r>
              <a:rPr sz="3600"/>
              <a:t>mechanical shock during impact.</a:t>
            </a:r>
            <a:endParaRPr sz="3600"/>
          </a:p>
          <a:p>
            <a:pPr indent="0" algn="ctr">
              <a:buFont typeface="Arial" panose="020B0604020202020204"/>
              <a:buNone/>
            </a:pPr>
            <a:endParaRPr sz="1000"/>
          </a:p>
          <a:p>
            <a:pPr algn="ctr">
              <a:buFont typeface="Arial" panose="020B0604020202020204"/>
              <a:buChar char="•"/>
            </a:pPr>
            <a:r>
              <a:rPr sz="3600"/>
              <a:t>A </a:t>
            </a:r>
            <a:r>
              <a:rPr lang="en-US" sz="3600"/>
              <a:t>minimum </a:t>
            </a:r>
            <a:r>
              <a:rPr sz="3600"/>
              <a:t>3-meter subsurface placement within </a:t>
            </a:r>
            <a:endParaRPr sz="3600"/>
          </a:p>
          <a:p>
            <a:pPr indent="0" algn="ctr">
              <a:buFont typeface="Arial" panose="020B0604020202020204"/>
              <a:buNone/>
            </a:pPr>
            <a:r>
              <a:rPr sz="3600"/>
              <a:t>the ISO's silicate body shields against cosmic radiation.</a:t>
            </a:r>
            <a:endParaRPr sz="3600"/>
          </a:p>
          <a:p>
            <a:pPr indent="0" algn="ctr">
              <a:buFont typeface="Arial" panose="020B0604020202020204"/>
              <a:buNone/>
            </a:pPr>
            <a:endParaRPr sz="1000"/>
          </a:p>
          <a:p>
            <a:pPr algn="ctr">
              <a:buFont typeface="Arial" panose="020B0604020202020204"/>
              <a:buChar char="•"/>
            </a:pPr>
            <a:r>
              <a:rPr sz="3600"/>
              <a:t>This combined strategy protects the payload, providing Earth-like background dose rates over interstellar timescales.</a:t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4064000" y="2104390"/>
            <a:ext cx="40640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4400"/>
              <a:t>Thank You!</a:t>
            </a:r>
            <a:endParaRPr lang="en-US" sz="4400"/>
          </a:p>
        </p:txBody>
      </p:sp>
      <p:sp>
        <p:nvSpPr>
          <p:cNvPr id="2" name="Text Box 1"/>
          <p:cNvSpPr txBox="1"/>
          <p:nvPr/>
        </p:nvSpPr>
        <p:spPr>
          <a:xfrm>
            <a:off x="1183005" y="3928745"/>
            <a:ext cx="9825990" cy="1022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/>
              <a:t>For questions, follow-up, or collaboration, please reach out </a:t>
            </a:r>
            <a:r>
              <a:rPr lang="en-US" sz="3600"/>
              <a:t>lukic@ipb.ac.rs 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59*542"/>
  <p:tag name="TABLE_ENDDRAG_RECT" val="0*0*959*5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4804</Words>
  <Application>WPS Presentation</Application>
  <PresentationFormat>Widescreen</PresentationFormat>
  <Paragraphs>153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Calibri</vt:lpstr>
      <vt:lpstr>Arial</vt:lpstr>
      <vt:lpstr>Fraunces</vt:lpstr>
      <vt:lpstr>Manrope</vt:lpstr>
      <vt:lpstr>JetBrains Mono</vt:lpstr>
      <vt:lpstr>Segoe Print</vt:lpstr>
      <vt:lpstr>Office Theme</vt:lpstr>
      <vt:lpstr>Directed Panspermia Architecture: Mission Dynamics, Interception Physics, and Multi-Layer Bio-Shielding for Interstellar Objects</vt:lpstr>
      <vt:lpstr>Disclaimer</vt:lpstr>
      <vt:lpstr>Outline</vt:lpstr>
      <vt:lpstr>PowerPoint 演示文稿</vt:lpstr>
      <vt:lpstr>PowerPoint 演示文稿</vt:lpstr>
      <vt:lpstr>PowerPoint 演示文稿</vt:lpstr>
      <vt:lpstr>Probability to capture in outher big planets and recupture to inner rocky planets</vt:lpstr>
      <vt:lpstr>Stage I (Primary Capture): The probability that a passing ISO (vinfty ≈ 20-30 km/s) is captured into an elliptical orbit is Pcapture ≈ 10-4  to  10-3 (aphelion Q approx 5.2 AU).  Stage II (Transport to Inner System):Crossing Earth's Orbit: Total combined probability is Pcrossing ≈ 7*10-5 (about 1 in 15,000 incoming ISOs).  Direct Collision with Earth: Total combined probability is Pcollision ≈ 10-8  to 10-7 .   Relaxation to Stable Orbit: Less than 1%  of captured bodies successfully transition to a stable inner orbit without being ejected.</vt:lpstr>
      <vt:lpstr> Chances are small but</vt:lpstr>
      <vt:lpstr>The Mission: Interstellar Delivery</vt:lpstr>
      <vt:lpstr>PowerPoint 演示文稿</vt:lpstr>
      <vt:lpstr>PowerPoint 演示文稿</vt:lpstr>
      <vt:lpstr>Detection Horizons and Target Statistics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Optimal Multi-Layer Shielding Architecture</vt:lpstr>
      <vt:lpstr>PowerPoint 演示文稿</vt:lpstr>
      <vt:lpstr>Economic Optimization for Spaceflight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Korisnik</cp:lastModifiedBy>
  <cp:revision>24</cp:revision>
  <dcterms:created xsi:type="dcterms:W3CDTF">2025-07-23T00:59:00Z</dcterms:created>
  <dcterms:modified xsi:type="dcterms:W3CDTF">2026-10-06T07:19:25Z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6AB9E0ADB43345758DB6CB1F74F094C0_13</vt:lpwstr>
  </property>
  <property fmtid="{D5CDD505-2E9C-101B-9397-08002B2CF9AE}" pid="3" name="KSOProductBuildVer">
    <vt:lpwstr>1033-12.2.0.23206</vt:lpwstr>
  </property>
</Properties>
</file>